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68" r:id="rId2"/>
    <p:sldId id="270" r:id="rId3"/>
    <p:sldId id="269" r:id="rId4"/>
    <p:sldId id="282" r:id="rId5"/>
    <p:sldId id="288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37F"/>
    <a:srgbClr val="E09E19"/>
    <a:srgbClr val="9DAD33"/>
    <a:srgbClr val="6C3302"/>
    <a:srgbClr val="584F29"/>
    <a:srgbClr val="ED4E33"/>
    <a:srgbClr val="003262"/>
    <a:srgbClr val="53626F"/>
    <a:srgbClr val="00B2A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9" autoAdjust="0"/>
  </p:normalViewPr>
  <p:slideViewPr>
    <p:cSldViewPr snapToGrid="0" snapToObjects="1">
      <p:cViewPr varScale="1">
        <p:scale>
          <a:sx n="110" d="100"/>
          <a:sy n="110" d="100"/>
        </p:scale>
        <p:origin x="-1656" y="-90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pPr/>
              <a:t>9/8/2016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pPr/>
              <a:t>9/8/2016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64Zn  - 49.17%, 66Zn – 27.73%, 67Zn – 4.04%, 68Zn – 18.45%</a:t>
            </a:r>
          </a:p>
          <a:p>
            <a:r>
              <a:rPr lang="en-US" dirty="0" smtClean="0"/>
              <a:t>46Ti – 8.25%, 47Ti</a:t>
            </a:r>
            <a:r>
              <a:rPr lang="en-US" baseline="0" dirty="0" smtClean="0"/>
              <a:t> – 7.44%, 48Ti – 73.72%, 49Ti – 5.41%, 50Ti – 5.18%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</p:spTree>
    <p:extLst>
      <p:ext uri="{BB962C8B-B14F-4D97-AF65-F5344CB8AC3E}">
        <p14:creationId xmlns=""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31 August 2016</a:t>
            </a:r>
            <a:r>
              <a:rPr lang="cs-CZ" dirty="0" smtClean="0"/>
              <a:t> | </a:t>
            </a:r>
            <a:r>
              <a:rPr lang="en-US" dirty="0" smtClean="0"/>
              <a:t> WTTC16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31 August 2016</a:t>
            </a:r>
            <a:r>
              <a:rPr lang="cs-CZ" dirty="0" smtClean="0"/>
              <a:t> | </a:t>
            </a:r>
            <a:r>
              <a:rPr lang="en-US" dirty="0" smtClean="0"/>
              <a:t> WTTC16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31 August 2016</a:t>
            </a:r>
            <a:r>
              <a:rPr lang="cs-CZ" dirty="0" smtClean="0"/>
              <a:t> | </a:t>
            </a:r>
            <a:r>
              <a:rPr lang="en-US" dirty="0" smtClean="0"/>
              <a:t> WTTC16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31 August 2016</a:t>
            </a:r>
            <a:r>
              <a:rPr lang="cs-CZ" dirty="0" smtClean="0"/>
              <a:t> | </a:t>
            </a:r>
            <a:r>
              <a:rPr lang="en-US" dirty="0" smtClean="0"/>
              <a:t> WTTC16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369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Project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UC Berkeley High Flux Neutron Generator</a:t>
            </a:r>
            <a:endParaRPr lang="en-US" sz="3200" dirty="0"/>
          </a:p>
        </p:txBody>
      </p:sp>
      <p:pic>
        <p:nvPicPr>
          <p:cNvPr id="1027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1198" y="1764607"/>
            <a:ext cx="3549568" cy="3510094"/>
          </a:xfrm>
          <a:prstGeom prst="rect">
            <a:avLst/>
          </a:prstGeom>
          <a:noFill/>
        </p:spPr>
      </p:pic>
      <p:pic>
        <p:nvPicPr>
          <p:cNvPr id="1028" name="Picture 4" descr="D:\Documents\School Work\Isotope Data\Proposals\IMG_20151103_113432563.jpg"/>
          <p:cNvPicPr>
            <a:picLocks noChangeAspect="1" noChangeArrowheads="1"/>
          </p:cNvPicPr>
          <p:nvPr/>
        </p:nvPicPr>
        <p:blipFill>
          <a:blip r:embed="rId4"/>
          <a:srcRect t="13703" r="9169" b="13600"/>
          <a:stretch>
            <a:fillRect/>
          </a:stretch>
        </p:blipFill>
        <p:spPr bwMode="auto">
          <a:xfrm>
            <a:off x="1342305" y="1293963"/>
            <a:ext cx="3119002" cy="4434254"/>
          </a:xfrm>
          <a:prstGeom prst="rect">
            <a:avLst/>
          </a:prstGeom>
          <a:noFill/>
        </p:spPr>
      </p:pic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4710022" y="5201920"/>
          <a:ext cx="4433976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4"/>
                <a:gridCol w="1108494"/>
                <a:gridCol w="1108494"/>
                <a:gridCol w="1108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Foils Used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Metal Purity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/>
                        <a:t>Abundance (a/o)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/>
                        <a:t>Foil Density (mg/cm</a:t>
                      </a:r>
                      <a:r>
                        <a:rPr lang="en-US" sz="1200" baseline="30000" smtClean="0"/>
                        <a:t>2</a:t>
                      </a:r>
                      <a:r>
                        <a:rPr lang="en-US" sz="1200" smtClean="0"/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 smtClean="0"/>
                        <a:t>nat</a:t>
                      </a:r>
                      <a:r>
                        <a:rPr lang="en-US" sz="1200" dirty="0" err="1" smtClean="0"/>
                        <a:t>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&gt; 99.999%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smtClean="0"/>
                        <a:t>113</a:t>
                      </a:r>
                      <a:r>
                        <a:rPr lang="en-US" sz="1200" dirty="0" smtClean="0"/>
                        <a:t>In (4.29%), </a:t>
                      </a:r>
                      <a:r>
                        <a:rPr lang="en-US" sz="1200" baseline="30000" dirty="0" smtClean="0"/>
                        <a:t>115</a:t>
                      </a:r>
                      <a:r>
                        <a:rPr lang="en-US" sz="1200" dirty="0" smtClean="0"/>
                        <a:t>In (95.71%)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365.5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 smtClean="0"/>
                        <a:t>nat</a:t>
                      </a:r>
                      <a:r>
                        <a:rPr lang="en-US" sz="1200" dirty="0" err="1" smtClean="0"/>
                        <a:t>Zn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&gt; 99.99%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smtClean="0"/>
                        <a:t>64</a:t>
                      </a:r>
                      <a:r>
                        <a:rPr lang="en-US" sz="1200" dirty="0" smtClean="0"/>
                        <a:t>Zn (49.17%)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714.1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 smtClean="0"/>
                        <a:t>nat</a:t>
                      </a:r>
                      <a:r>
                        <a:rPr lang="en-US" sz="1200" dirty="0" err="1" smtClean="0"/>
                        <a:t>Ti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99.999%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smtClean="0"/>
                        <a:t>47</a:t>
                      </a:r>
                      <a:r>
                        <a:rPr lang="en-US" sz="1200" dirty="0" smtClean="0"/>
                        <a:t>Ti (7.44%)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450.6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800948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1198" y="1764607"/>
            <a:ext cx="3549568" cy="3510094"/>
          </a:xfrm>
          <a:prstGeom prst="rect">
            <a:avLst/>
          </a:prstGeom>
          <a:noFill/>
        </p:spPr>
      </p:pic>
      <p:pic>
        <p:nvPicPr>
          <p:cNvPr id="21" name="Picture 4" descr="D:\Documents\School Work\Isotope Data\Proposals\IMG_20151103_113432563.jpg"/>
          <p:cNvPicPr>
            <a:picLocks noChangeAspect="1" noChangeArrowheads="1"/>
          </p:cNvPicPr>
          <p:nvPr/>
        </p:nvPicPr>
        <p:blipFill>
          <a:blip r:embed="rId3"/>
          <a:srcRect t="13703" r="9169" b="13600"/>
          <a:stretch>
            <a:fillRect/>
          </a:stretch>
        </p:blipFill>
        <p:spPr bwMode="auto">
          <a:xfrm>
            <a:off x="1342305" y="1293963"/>
            <a:ext cx="3119002" cy="44342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UC Berkeley High Flux Neutron Generator</a:t>
            </a:r>
            <a:endParaRPr lang="en-US" sz="32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/>
          <a:srcRect l="13689" t="5691" r="16320"/>
          <a:stretch/>
        </p:blipFill>
        <p:spPr>
          <a:xfrm>
            <a:off x="164708" y="1676995"/>
            <a:ext cx="4321878" cy="332449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Parallelogram 14"/>
          <p:cNvSpPr/>
          <p:nvPr/>
        </p:nvSpPr>
        <p:spPr>
          <a:xfrm rot="900000" flipH="1">
            <a:off x="3429766" y="3446398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Zn</a:t>
            </a:r>
            <a:endParaRPr lang="en-US" dirty="0"/>
          </a:p>
        </p:txBody>
      </p:sp>
      <p:sp>
        <p:nvSpPr>
          <p:cNvPr id="16" name="Parallelogram 15"/>
          <p:cNvSpPr/>
          <p:nvPr/>
        </p:nvSpPr>
        <p:spPr>
          <a:xfrm rot="900000" flipH="1">
            <a:off x="3495672" y="3589129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</a:t>
            </a:r>
            <a:endParaRPr lang="en-US" sz="1600" dirty="0"/>
          </a:p>
        </p:txBody>
      </p:sp>
      <p:sp>
        <p:nvSpPr>
          <p:cNvPr id="17" name="Parallelogram 16"/>
          <p:cNvSpPr/>
          <p:nvPr/>
        </p:nvSpPr>
        <p:spPr>
          <a:xfrm rot="900000" flipH="1">
            <a:off x="6274241" y="1716127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Zn</a:t>
            </a:r>
            <a:endParaRPr lang="en-US" dirty="0"/>
          </a:p>
        </p:txBody>
      </p:sp>
      <p:sp>
        <p:nvSpPr>
          <p:cNvPr id="18" name="Parallelogram 17"/>
          <p:cNvSpPr/>
          <p:nvPr/>
        </p:nvSpPr>
        <p:spPr>
          <a:xfrm rot="900000" flipH="1">
            <a:off x="6989502" y="4628121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280094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7 L -0.31232 0.2553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1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3.33333E-6 L -0.38212 -0.15139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" y="-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3.33333E-6 L -0.15659 -0.18241 " pathEditMode="relative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1585 -0.1810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" y="-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1198" y="1764607"/>
            <a:ext cx="3549568" cy="3510094"/>
          </a:xfrm>
          <a:prstGeom prst="rect">
            <a:avLst/>
          </a:prstGeom>
          <a:noFill/>
        </p:spPr>
      </p:pic>
      <p:pic>
        <p:nvPicPr>
          <p:cNvPr id="11" name="Picture 4" descr="D:\Documents\School Work\Isotope Data\Proposals\IMG_20151103_113432563.jpg"/>
          <p:cNvPicPr>
            <a:picLocks noChangeAspect="1" noChangeArrowheads="1"/>
          </p:cNvPicPr>
          <p:nvPr/>
        </p:nvPicPr>
        <p:blipFill>
          <a:blip r:embed="rId3"/>
          <a:srcRect t="13703" r="9169" b="13600"/>
          <a:stretch>
            <a:fillRect/>
          </a:stretch>
        </p:blipFill>
        <p:spPr bwMode="auto">
          <a:xfrm>
            <a:off x="1342305" y="1293963"/>
            <a:ext cx="3119002" cy="4434254"/>
          </a:xfrm>
          <a:prstGeom prst="rect">
            <a:avLst/>
          </a:prstGeom>
          <a:noFill/>
        </p:spPr>
      </p:pic>
      <p:pic>
        <p:nvPicPr>
          <p:cNvPr id="1026" name="Picture 2" descr="D:\Documents\School Work\Isotope Data\Proposals\IMG_20160531_183154957_HDR.jpg"/>
          <p:cNvPicPr>
            <a:picLocks noChangeAspect="1" noChangeArrowheads="1"/>
          </p:cNvPicPr>
          <p:nvPr/>
        </p:nvPicPr>
        <p:blipFill>
          <a:blip r:embed="rId4"/>
          <a:srcRect l="6908" t="6361" r="3947" b="15306"/>
          <a:stretch>
            <a:fillRect/>
          </a:stretch>
        </p:blipFill>
        <p:spPr bwMode="auto">
          <a:xfrm>
            <a:off x="5524310" y="1081594"/>
            <a:ext cx="3494995" cy="5455287"/>
          </a:xfrm>
          <a:prstGeom prst="rect">
            <a:avLst/>
          </a:prstGeom>
          <a:noFill/>
        </p:spPr>
      </p:pic>
      <p:sp>
        <p:nvSpPr>
          <p:cNvPr id="49" name="Trapezoid 48"/>
          <p:cNvSpPr/>
          <p:nvPr/>
        </p:nvSpPr>
        <p:spPr>
          <a:xfrm rot="5400000">
            <a:off x="3756795" y="2163523"/>
            <a:ext cx="3324495" cy="2351440"/>
          </a:xfrm>
          <a:prstGeom prst="trapezoid">
            <a:avLst>
              <a:gd name="adj" fmla="val 5478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rgbClr val="EEF1F4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 UC Berkeley High Flux Neutron Generator</a:t>
            </a:r>
            <a:endParaRPr lang="en-US" sz="32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/>
          <a:srcRect l="13689" t="5691" r="16320"/>
          <a:stretch/>
        </p:blipFill>
        <p:spPr>
          <a:xfrm>
            <a:off x="164708" y="1676995"/>
            <a:ext cx="4321878" cy="332449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0" name="Parallelogram 49"/>
          <p:cNvSpPr/>
          <p:nvPr/>
        </p:nvSpPr>
        <p:spPr>
          <a:xfrm rot="900000" flipH="1">
            <a:off x="1998416" y="2194507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Zn</a:t>
            </a:r>
            <a:endParaRPr lang="en-US" dirty="0"/>
          </a:p>
        </p:txBody>
      </p:sp>
      <p:sp>
        <p:nvSpPr>
          <p:cNvPr id="51" name="Parallelogram 50"/>
          <p:cNvSpPr/>
          <p:nvPr/>
        </p:nvSpPr>
        <p:spPr>
          <a:xfrm rot="900000" flipH="1">
            <a:off x="2064322" y="2337238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</a:t>
            </a:r>
            <a:endParaRPr 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28009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Preliminary Cross Section Results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  <p:pic>
        <p:nvPicPr>
          <p:cNvPr id="3075" name="Picture 3" descr="D:\Documents\School Work\Isotope Data\Proposals\64cu_new.em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97" y="1205001"/>
            <a:ext cx="5318681" cy="3990975"/>
          </a:xfrm>
          <a:prstGeom prst="rect">
            <a:avLst/>
          </a:prstGeom>
          <a:noFill/>
        </p:spPr>
      </p:pic>
      <p:pic>
        <p:nvPicPr>
          <p:cNvPr id="3074" name="Picture 2" descr="D:\Documents\School Work\Isotope Data\Proposals\47sc_new.emf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63081" y="3036276"/>
            <a:ext cx="4867568" cy="3652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200" dirty="0" smtClean="0">
                <a:solidFill>
                  <a:srgbClr val="E09E19"/>
                </a:solidFill>
                <a:latin typeface="Georgia"/>
                <a:cs typeface="Georgia"/>
              </a:rPr>
              <a:t>Preliminary Cross Section Results</a:t>
            </a:r>
            <a:endParaRPr lang="en-US" sz="4200" dirty="0">
              <a:solidFill>
                <a:srgbClr val="E09E19"/>
              </a:solidFill>
              <a:latin typeface="Georgia"/>
              <a:cs typeface="Georgia"/>
            </a:endParaRPr>
          </a:p>
        </p:txBody>
      </p:sp>
      <p:pic>
        <p:nvPicPr>
          <p:cNvPr id="3074" name="Picture 2" descr="D:\Documents\School Work\Isotope Data\Proposals\47sc_new.em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63081" y="3036276"/>
            <a:ext cx="4867568" cy="3652473"/>
          </a:xfrm>
          <a:prstGeom prst="rect">
            <a:avLst/>
          </a:prstGeom>
          <a:noFill/>
        </p:spPr>
      </p:pic>
      <p:pic>
        <p:nvPicPr>
          <p:cNvPr id="3075" name="Picture 3" descr="D:\Documents\School Work\Isotope Data\Proposals\64cu_new.emf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97" y="1205001"/>
            <a:ext cx="5318681" cy="39909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5711</TotalTime>
  <Words>115</Words>
  <Application>Microsoft Office PowerPoint</Application>
  <PresentationFormat>On-screen Show (4:3)</PresentationFormat>
  <Paragraphs>30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Custom Design</vt:lpstr>
      <vt:lpstr>The UC Berkeley High Flux Neutron Generator</vt:lpstr>
      <vt:lpstr>The UC Berkeley High Flux Neutron Generator</vt:lpstr>
      <vt:lpstr>The UC Berkeley High Flux Neutron Generator</vt:lpstr>
      <vt:lpstr>Slide 4</vt:lpstr>
      <vt:lpstr>Slide 5</vt:lpstr>
    </vt:vector>
  </TitlesOfParts>
  <Company>UC Berkeley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Steven Voyles</dc:creator>
  <cp:lastModifiedBy>Andrew Steven Voyles</cp:lastModifiedBy>
  <cp:revision>187</cp:revision>
  <dcterms:created xsi:type="dcterms:W3CDTF">2013-01-15T19:08:57Z</dcterms:created>
  <dcterms:modified xsi:type="dcterms:W3CDTF">2016-09-08T17:28:03Z</dcterms:modified>
</cp:coreProperties>
</file>